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6" r:id="rId7"/>
    <p:sldId id="267" r:id="rId8"/>
    <p:sldId id="268" r:id="rId9"/>
    <p:sldId id="269" r:id="rId10"/>
    <p:sldId id="261" r:id="rId11"/>
    <p:sldId id="262" r:id="rId12"/>
    <p:sldId id="263" r:id="rId13"/>
    <p:sldId id="264"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94607" autoAdjust="0"/>
  </p:normalViewPr>
  <p:slideViewPr>
    <p:cSldViewPr>
      <p:cViewPr>
        <p:scale>
          <a:sx n="77" d="100"/>
          <a:sy n="77" d="100"/>
        </p:scale>
        <p:origin x="-12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B0E18AA-35CD-4846-92DE-4A5BA881B511}" type="datetimeFigureOut">
              <a:rPr lang="en-US" smtClean="0"/>
              <a:t>2/8/2021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0D16B2F-1415-489A-937F-75B827099B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0E18AA-35CD-4846-92DE-4A5BA881B511}" type="datetimeFigureOut">
              <a:rPr lang="en-US" smtClean="0"/>
              <a:t>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D16B2F-1415-489A-937F-75B827099B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0E18AA-35CD-4846-92DE-4A5BA881B511}" type="datetimeFigureOut">
              <a:rPr lang="en-US" smtClean="0"/>
              <a:t>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D16B2F-1415-489A-937F-75B827099B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0E18AA-35CD-4846-92DE-4A5BA881B511}" type="datetimeFigureOut">
              <a:rPr lang="en-US" smtClean="0"/>
              <a:t>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D16B2F-1415-489A-937F-75B827099BC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B0E18AA-35CD-4846-92DE-4A5BA881B511}" type="datetimeFigureOut">
              <a:rPr lang="en-US" smtClean="0"/>
              <a:t>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D16B2F-1415-489A-937F-75B827099BC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0E18AA-35CD-4846-92DE-4A5BA881B511}" type="datetimeFigureOut">
              <a:rPr lang="en-US" smtClean="0"/>
              <a:t>2/8/2021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D16B2F-1415-489A-937F-75B827099BC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0E18AA-35CD-4846-92DE-4A5BA881B511}" type="datetimeFigureOut">
              <a:rPr lang="en-US" smtClean="0"/>
              <a:t>2/8/2021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0D16B2F-1415-489A-937F-75B827099BC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B0E18AA-35CD-4846-92DE-4A5BA881B511}" type="datetimeFigureOut">
              <a:rPr lang="en-US" smtClean="0"/>
              <a:t>2/8/2021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0D16B2F-1415-489A-937F-75B827099BC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B0E18AA-35CD-4846-92DE-4A5BA881B511}" type="datetimeFigureOut">
              <a:rPr lang="en-US" smtClean="0"/>
              <a:t>2/8/2021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0D16B2F-1415-489A-937F-75B827099B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B0E18AA-35CD-4846-92DE-4A5BA881B511}" type="datetimeFigureOut">
              <a:rPr lang="en-US" smtClean="0"/>
              <a:t>2/8/2021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D16B2F-1415-489A-937F-75B827099BC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B0E18AA-35CD-4846-92DE-4A5BA881B511}" type="datetimeFigureOut">
              <a:rPr lang="en-US" smtClean="0"/>
              <a:t>2/8/2021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0D16B2F-1415-489A-937F-75B827099BC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B0E18AA-35CD-4846-92DE-4A5BA881B511}" type="datetimeFigureOut">
              <a:rPr lang="en-US" smtClean="0"/>
              <a:t>2/8/2021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0D16B2F-1415-489A-937F-75B827099B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smtClean="0"/>
              <a:t>Шта је </a:t>
            </a:r>
            <a:r>
              <a:rPr lang="en-US" dirty="0" err="1" smtClean="0"/>
              <a:t>cyberbulling</a:t>
            </a:r>
            <a:r>
              <a:rPr lang="en-US" dirty="0" smtClean="0"/>
              <a:t> </a:t>
            </a:r>
            <a:r>
              <a:rPr lang="ru-RU" dirty="0" smtClean="0"/>
              <a:t>- насиље путем интернета</a:t>
            </a:r>
            <a:endParaRPr lang="en-US" dirty="0"/>
          </a:p>
        </p:txBody>
      </p:sp>
      <p:sp>
        <p:nvSpPr>
          <p:cNvPr id="3" name="Subtitle 2"/>
          <p:cNvSpPr>
            <a:spLocks noGrp="1"/>
          </p:cNvSpPr>
          <p:nvPr>
            <p:ph type="subTitle" idx="1"/>
          </p:nvPr>
        </p:nvSpPr>
        <p:spPr/>
        <p:txBody>
          <a:bodyPr>
            <a:normAutofit/>
          </a:bodyPr>
          <a:lstStyle/>
          <a:p>
            <a:r>
              <a:rPr lang="sr-Cyrl-CS" dirty="0" smtClean="0"/>
              <a:t>Анастасија Павловић</a:t>
            </a:r>
            <a:r>
              <a:rPr lang="en-US" dirty="0" smtClean="0"/>
              <a:t> E42</a:t>
            </a:r>
          </a:p>
          <a:p>
            <a:r>
              <a:rPr lang="sr-Cyrl-CS" dirty="0" smtClean="0"/>
              <a:t>Константин Стојановић </a:t>
            </a:r>
            <a:r>
              <a:rPr lang="en-US" dirty="0" smtClean="0"/>
              <a:t> E42</a:t>
            </a:r>
            <a:endParaRPr lang="sr-Cyrl-C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ru-RU" dirty="0" smtClean="0"/>
              <a:t>Последице могу да трају дуго и да на различите начине утичу на особу:</a:t>
            </a:r>
          </a:p>
          <a:p>
            <a:endParaRPr lang="ru-RU" dirty="0" smtClean="0"/>
          </a:p>
          <a:p>
            <a:r>
              <a:rPr lang="ru-RU" dirty="0" smtClean="0">
                <a:solidFill>
                  <a:srgbClr val="FF0000"/>
                </a:solidFill>
              </a:rPr>
              <a:t>Ментално</a:t>
            </a:r>
            <a:r>
              <a:rPr lang="ru-RU" dirty="0" smtClean="0"/>
              <a:t> - осећај узнемирености, непријатности, неадекватности, љутње</a:t>
            </a:r>
          </a:p>
          <a:p>
            <a:r>
              <a:rPr lang="ru-RU" dirty="0" smtClean="0">
                <a:solidFill>
                  <a:srgbClr val="FF0000"/>
                </a:solidFill>
              </a:rPr>
              <a:t>Емоционално</a:t>
            </a:r>
            <a:r>
              <a:rPr lang="ru-RU" dirty="0" smtClean="0"/>
              <a:t> - осећај срама или губитак интересовања за ствари у којима је особа пре уживала</a:t>
            </a:r>
          </a:p>
          <a:p>
            <a:r>
              <a:rPr lang="ru-RU" dirty="0" smtClean="0">
                <a:solidFill>
                  <a:srgbClr val="FF0000"/>
                </a:solidFill>
              </a:rPr>
              <a:t>Физички</a:t>
            </a:r>
            <a:r>
              <a:rPr lang="ru-RU" dirty="0" smtClean="0"/>
              <a:t> - умор (губитак сна) или симптоми попут болова у стомаку и главобоље</a:t>
            </a:r>
          </a:p>
          <a:p>
            <a:r>
              <a:rPr lang="ru-RU" dirty="0" smtClean="0"/>
              <a:t>У екстремним случајевима, дигитално насиље може чак довести до тога да особа изврши </a:t>
            </a:r>
            <a:r>
              <a:rPr lang="ru-RU" dirty="0" smtClean="0">
                <a:solidFill>
                  <a:srgbClr val="FF0000"/>
                </a:solidFill>
              </a:rPr>
              <a:t>самоубиство</a:t>
            </a:r>
            <a:r>
              <a:rPr lang="ru-RU" dirty="0" smtClean="0"/>
              <a:t>.</a:t>
            </a:r>
          </a:p>
          <a:p>
            <a:endParaRPr lang="en-US" dirty="0"/>
          </a:p>
        </p:txBody>
      </p:sp>
      <p:sp>
        <p:nvSpPr>
          <p:cNvPr id="2" name="Title 1"/>
          <p:cNvSpPr>
            <a:spLocks noGrp="1"/>
          </p:cNvSpPr>
          <p:nvPr>
            <p:ph type="title"/>
          </p:nvPr>
        </p:nvSpPr>
        <p:spPr/>
        <p:txBody>
          <a:bodyPr>
            <a:normAutofit fontScale="90000"/>
          </a:bodyPr>
          <a:lstStyle/>
          <a:p>
            <a:r>
              <a:rPr lang="ru-RU" dirty="0" smtClean="0"/>
              <a:t>Које су последице дигиталног насиља?</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857364"/>
            <a:ext cx="8229600" cy="4525963"/>
          </a:xfrm>
        </p:spPr>
        <p:txBody>
          <a:bodyPr/>
          <a:lstStyle/>
          <a:p>
            <a:r>
              <a:rPr lang="ru-RU" dirty="0" smtClean="0"/>
              <a:t>Први корак је да се потражи помоћ од особе којој верујемо (родитељ, старатељ, блиски члан породице или неке друге одрасле особе).</a:t>
            </a:r>
            <a:endParaRPr lang="en-US" dirty="0" smtClean="0"/>
          </a:p>
          <a:p>
            <a:r>
              <a:rPr lang="ru-RU" dirty="0" smtClean="0"/>
              <a:t>У школи се може обратити педагогу</a:t>
            </a:r>
            <a:r>
              <a:rPr lang="en-US" dirty="0" smtClean="0"/>
              <a:t>,</a:t>
            </a:r>
            <a:r>
              <a:rPr lang="ru-RU" dirty="0" smtClean="0"/>
              <a:t> омиљеном наставнику или професору.</a:t>
            </a:r>
          </a:p>
          <a:p>
            <a:r>
              <a:rPr lang="ru-RU" dirty="0" smtClean="0"/>
              <a:t>Може се позовти број </a:t>
            </a:r>
            <a:r>
              <a:rPr lang="ru-RU" b="1" dirty="0" smtClean="0">
                <a:solidFill>
                  <a:srgbClr val="FF0000"/>
                </a:solidFill>
              </a:rPr>
              <a:t>19833</a:t>
            </a:r>
            <a:r>
              <a:rPr lang="ru-RU" dirty="0" smtClean="0"/>
              <a:t> (Национални контакт центар за безбедност деце на интернету)</a:t>
            </a:r>
            <a:r>
              <a:rPr lang="en-US" dirty="0" smtClean="0"/>
              <a:t>. </a:t>
            </a:r>
            <a:r>
              <a:rPr lang="ru-RU" dirty="0" smtClean="0">
                <a:solidFill>
                  <a:srgbClr val="FF0000"/>
                </a:solidFill>
              </a:rPr>
              <a:t>Позив је бесплатан</a:t>
            </a:r>
            <a:r>
              <a:rPr lang="en-US" dirty="0" smtClean="0"/>
              <a:t>!</a:t>
            </a:r>
            <a:endParaRPr lang="en-US" dirty="0"/>
          </a:p>
        </p:txBody>
      </p:sp>
      <p:sp>
        <p:nvSpPr>
          <p:cNvPr id="2" name="Title 1"/>
          <p:cNvSpPr>
            <a:spLocks noGrp="1"/>
          </p:cNvSpPr>
          <p:nvPr>
            <p:ph type="title"/>
          </p:nvPr>
        </p:nvSpPr>
        <p:spPr>
          <a:xfrm>
            <a:off x="500034" y="785794"/>
            <a:ext cx="8229600" cy="1143000"/>
          </a:xfrm>
        </p:spPr>
        <p:txBody>
          <a:bodyPr>
            <a:normAutofit fontScale="90000"/>
          </a:bodyPr>
          <a:lstStyle/>
          <a:p>
            <a:r>
              <a:rPr lang="ru-RU" dirty="0" smtClean="0"/>
              <a:t>Коме се треба обратити у случају ако смо жртве насиља на интернету?</a:t>
            </a:r>
            <a:br>
              <a:rPr lang="ru-RU"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428604"/>
            <a:ext cx="8229600" cy="4525963"/>
          </a:xfrm>
        </p:spPr>
        <p:txBody>
          <a:bodyPr/>
          <a:lstStyle/>
          <a:p>
            <a:r>
              <a:rPr lang="ru-RU" dirty="0" smtClean="0"/>
              <a:t>Насиље се може пријавити друштвеној мрежи на којој се одвија. Компаније морају да штите своје кориснике.</a:t>
            </a:r>
            <a:endParaRPr lang="en-US" dirty="0" smtClean="0"/>
          </a:p>
          <a:p>
            <a:r>
              <a:rPr lang="ru-RU" dirty="0" smtClean="0"/>
              <a:t>Уколико се неко налази у  непосредној опасности, мора се контактирати полиција или нека друга хитна служба у Србији.</a:t>
            </a:r>
            <a:endParaRPr lang="en-US" dirty="0" smtClean="0"/>
          </a:p>
          <a:p>
            <a:endParaRPr lang="en-US" dirty="0" smtClean="0"/>
          </a:p>
          <a:p>
            <a:r>
              <a:rPr lang="ru-RU" dirty="0" smtClean="0"/>
              <a:t>Нико не сме оклевати, овај проблем се мора решити што пре, позови бесплатан број 19833 и пријави дигитално насиље.</a:t>
            </a:r>
          </a:p>
          <a:p>
            <a:endParaRPr lang="en-US" dirty="0"/>
          </a:p>
        </p:txBody>
      </p:sp>
      <p:pic>
        <p:nvPicPr>
          <p:cNvPr id="4" name="Picture 3" descr="naaaaaaaaaaaaaaaaaaaaaaaaaaaaaaaaaaaa.jpg"/>
          <p:cNvPicPr>
            <a:picLocks noChangeAspect="1"/>
          </p:cNvPicPr>
          <p:nvPr/>
        </p:nvPicPr>
        <p:blipFill>
          <a:blip r:embed="rId2"/>
          <a:stretch>
            <a:fillRect/>
          </a:stretch>
        </p:blipFill>
        <p:spPr>
          <a:xfrm>
            <a:off x="4643438" y="4857760"/>
            <a:ext cx="3703046" cy="185736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0"/>
            <a:ext cx="8229600" cy="4525963"/>
          </a:xfrm>
        </p:spPr>
        <p:txBody>
          <a:bodyPr/>
          <a:lstStyle/>
          <a:p>
            <a:endParaRPr lang="ru-RU" dirty="0" smtClean="0"/>
          </a:p>
          <a:p>
            <a:r>
              <a:rPr lang="ru-RU" dirty="0" smtClean="0"/>
              <a:t>Свако може да постане жртва насиља путем интернета. То може бити наш родитељ, пријатељ, комшија... Уколико видиш да се то догађа некоме кога познајеш, покушај да му пружиш подршк, јер ако само занемариш проблем, жртва се може осећати као да су сви против ње или да никога није брига. Твоје речи подршке могу да направе велику разлику.</a:t>
            </a:r>
            <a:endParaRPr lang="en-US" dirty="0"/>
          </a:p>
        </p:txBody>
      </p:sp>
      <p:pic>
        <p:nvPicPr>
          <p:cNvPr id="4" name="Picture 3" descr="e4fd3bb07fe311eaa6e842010a8e0003.jpg"/>
          <p:cNvPicPr>
            <a:picLocks noChangeAspect="1"/>
          </p:cNvPicPr>
          <p:nvPr/>
        </p:nvPicPr>
        <p:blipFill>
          <a:blip r:embed="rId2"/>
          <a:stretch>
            <a:fillRect/>
          </a:stretch>
        </p:blipFill>
        <p:spPr>
          <a:xfrm>
            <a:off x="4143372" y="4335576"/>
            <a:ext cx="4448639" cy="252242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8229600" cy="4714908"/>
          </a:xfrm>
        </p:spPr>
        <p:txBody>
          <a:bodyPr>
            <a:normAutofit fontScale="92500"/>
          </a:bodyPr>
          <a:lstStyle/>
          <a:p>
            <a:r>
              <a:rPr lang="ru-RU" dirty="0" smtClean="0"/>
              <a:t>Морамо да будемо пажљиви о ономе што делимо или кажемо у дигиталном простору, јер наше речи могу нанети штету другима.</a:t>
            </a:r>
          </a:p>
          <a:p>
            <a:endParaRPr lang="ru-RU" dirty="0" smtClean="0"/>
          </a:p>
          <a:p>
            <a:r>
              <a:rPr lang="ru-RU" dirty="0" smtClean="0"/>
              <a:t>Морамо бити љубазни једни према другима и на мрежи и у стварном животу. Свако од нас!</a:t>
            </a:r>
            <a:endParaRPr lang="en-US" dirty="0" smtClean="0"/>
          </a:p>
          <a:p>
            <a:endParaRPr lang="en-US" dirty="0" smtClean="0"/>
          </a:p>
          <a:p>
            <a:r>
              <a:rPr lang="ru-RU" dirty="0" smtClean="0"/>
              <a:t>О насиљу се не треба ћутати.</a:t>
            </a:r>
            <a:endParaRPr lang="en-US" dirty="0" smtClean="0"/>
          </a:p>
          <a:p>
            <a:pPr>
              <a:buNone/>
            </a:pPr>
            <a:endParaRPr lang="ru-RU" dirty="0" smtClean="0"/>
          </a:p>
          <a:p>
            <a:r>
              <a:rPr lang="ru-RU" dirty="0" smtClean="0"/>
              <a:t>Пријави насиље.</a:t>
            </a:r>
            <a:endParaRPr lang="en-US" dirty="0"/>
          </a:p>
        </p:txBody>
      </p:sp>
      <p:pic>
        <p:nvPicPr>
          <p:cNvPr id="4" name="Picture 3" descr="naisljeee.png"/>
          <p:cNvPicPr>
            <a:picLocks noChangeAspect="1"/>
          </p:cNvPicPr>
          <p:nvPr/>
        </p:nvPicPr>
        <p:blipFill>
          <a:blip r:embed="rId2"/>
          <a:stretch>
            <a:fillRect/>
          </a:stretch>
        </p:blipFill>
        <p:spPr>
          <a:xfrm>
            <a:off x="4429124" y="4000504"/>
            <a:ext cx="3886743" cy="238158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ru-RU" dirty="0" smtClean="0"/>
              <a:t>Насиље путем интернета је сваки облик насиља, који настаје употребом дигиталних технологија. То је понашање које се понавља и које има за циљ да уплаши, наљути или осрамоти особe које су нападнуте.</a:t>
            </a:r>
          </a:p>
          <a:p>
            <a:endParaRPr lang="en-US" dirty="0"/>
          </a:p>
        </p:txBody>
      </p:sp>
      <p:sp>
        <p:nvSpPr>
          <p:cNvPr id="2" name="Title 1"/>
          <p:cNvSpPr>
            <a:spLocks noGrp="1"/>
          </p:cNvSpPr>
          <p:nvPr>
            <p:ph type="title"/>
          </p:nvPr>
        </p:nvSpPr>
        <p:spPr/>
        <p:txBody>
          <a:bodyPr/>
          <a:lstStyle/>
          <a:p>
            <a:endParaRPr lang="en-US" dirty="0"/>
          </a:p>
        </p:txBody>
      </p:sp>
      <p:pic>
        <p:nvPicPr>
          <p:cNvPr id="4" name="Picture 3" descr="STOP-E-NASILJU.jpg"/>
          <p:cNvPicPr>
            <a:picLocks noChangeAspect="1"/>
          </p:cNvPicPr>
          <p:nvPr/>
        </p:nvPicPr>
        <p:blipFill>
          <a:blip r:embed="rId2"/>
          <a:stretch>
            <a:fillRect/>
          </a:stretch>
        </p:blipFill>
        <p:spPr>
          <a:xfrm>
            <a:off x="3786182" y="3643314"/>
            <a:ext cx="3910771" cy="256222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357166"/>
            <a:ext cx="8229600" cy="4525963"/>
          </a:xfrm>
        </p:spPr>
        <p:txBody>
          <a:bodyPr/>
          <a:lstStyle/>
          <a:p>
            <a:r>
              <a:rPr lang="ru-RU" dirty="0" smtClean="0"/>
              <a:t>Насиље уживо и насиље на интернету се често могу дешавати упоредо. Међутим, насиље на интернету оставља дигитални запис који може да послужи као доказ приликом његовог заустављања. </a:t>
            </a:r>
          </a:p>
          <a:p>
            <a:endParaRPr lang="en-US" dirty="0"/>
          </a:p>
        </p:txBody>
      </p:sp>
      <p:pic>
        <p:nvPicPr>
          <p:cNvPr id="6" name="Picture 5" descr="nabre.jpeg"/>
          <p:cNvPicPr>
            <a:picLocks noChangeAspect="1"/>
          </p:cNvPicPr>
          <p:nvPr/>
        </p:nvPicPr>
        <p:blipFill>
          <a:blip r:embed="rId2"/>
          <a:stretch>
            <a:fillRect/>
          </a:stretch>
        </p:blipFill>
        <p:spPr>
          <a:xfrm>
            <a:off x="1643042" y="2643182"/>
            <a:ext cx="6286512" cy="353616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ru-RU" dirty="0" smtClean="0"/>
              <a:t>• ширење лажи </a:t>
            </a:r>
          </a:p>
          <a:p>
            <a:pPr>
              <a:buNone/>
            </a:pPr>
            <a:r>
              <a:rPr lang="ru-RU" dirty="0" smtClean="0"/>
              <a:t>• објављивање срамотних фотографија некога</a:t>
            </a:r>
            <a:r>
              <a:rPr lang="en-US" dirty="0" smtClean="0"/>
              <a:t> </a:t>
            </a:r>
            <a:endParaRPr lang="ru-RU" dirty="0" smtClean="0"/>
          </a:p>
          <a:p>
            <a:pPr>
              <a:buNone/>
            </a:pPr>
            <a:r>
              <a:rPr lang="ru-RU" dirty="0" smtClean="0"/>
              <a:t>• слање претњи</a:t>
            </a:r>
          </a:p>
          <a:p>
            <a:pPr>
              <a:buNone/>
            </a:pPr>
            <a:r>
              <a:rPr lang="ru-RU" dirty="0" smtClean="0"/>
              <a:t>• лажно представљање </a:t>
            </a:r>
          </a:p>
          <a:p>
            <a:pPr>
              <a:buNone/>
            </a:pPr>
            <a:r>
              <a:rPr lang="ru-RU" dirty="0" smtClean="0"/>
              <a:t>•слање порука  у туђе име</a:t>
            </a:r>
            <a:r>
              <a:rPr lang="en-US" dirty="0" smtClean="0"/>
              <a:t>…</a:t>
            </a:r>
            <a:endParaRPr lang="vi-VN" dirty="0" smtClean="0"/>
          </a:p>
        </p:txBody>
      </p:sp>
      <p:sp>
        <p:nvSpPr>
          <p:cNvPr id="2" name="Title 1"/>
          <p:cNvSpPr>
            <a:spLocks noGrp="1"/>
          </p:cNvSpPr>
          <p:nvPr>
            <p:ph type="title"/>
          </p:nvPr>
        </p:nvSpPr>
        <p:spPr>
          <a:xfrm>
            <a:off x="500034" y="500042"/>
            <a:ext cx="8229600" cy="1143000"/>
          </a:xfrm>
        </p:spPr>
        <p:txBody>
          <a:bodyPr>
            <a:normAutofit fontScale="90000"/>
          </a:bodyPr>
          <a:lstStyle/>
          <a:p>
            <a:r>
              <a:rPr lang="ru-RU" dirty="0" smtClean="0"/>
              <a:t>Примери насиља на интернету</a:t>
            </a:r>
            <a:br>
              <a:rPr lang="ru-RU" dirty="0" smtClean="0"/>
            </a:br>
            <a:endParaRPr lang="en-US" dirty="0"/>
          </a:p>
        </p:txBody>
      </p:sp>
      <p:pic>
        <p:nvPicPr>
          <p:cNvPr id="4" name="Picture 3" descr="nasilje.png"/>
          <p:cNvPicPr>
            <a:picLocks noChangeAspect="1"/>
          </p:cNvPicPr>
          <p:nvPr/>
        </p:nvPicPr>
        <p:blipFill>
          <a:blip r:embed="rId2"/>
          <a:stretch>
            <a:fillRect/>
          </a:stretch>
        </p:blipFill>
        <p:spPr>
          <a:xfrm>
            <a:off x="4786314" y="4218110"/>
            <a:ext cx="3395665" cy="263989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ru-RU" dirty="0" smtClean="0"/>
              <a:t> лажни профили</a:t>
            </a:r>
          </a:p>
          <a:p>
            <a:r>
              <a:rPr lang="ru-RU" dirty="0" smtClean="0"/>
              <a:t>крађа идентитета</a:t>
            </a:r>
            <a:endParaRPr lang="ru-RU" dirty="0" smtClean="0"/>
          </a:p>
          <a:p>
            <a:r>
              <a:rPr lang="en-US" dirty="0" smtClean="0"/>
              <a:t>grooming</a:t>
            </a:r>
            <a:endParaRPr lang="ru-RU" dirty="0" smtClean="0"/>
          </a:p>
          <a:p>
            <a:r>
              <a:rPr lang="ru-RU" dirty="0" smtClean="0"/>
              <a:t>дописивање са непознатим особама</a:t>
            </a:r>
          </a:p>
          <a:p>
            <a:r>
              <a:rPr lang="ru-RU" dirty="0" smtClean="0"/>
              <a:t>говор мржње</a:t>
            </a:r>
          </a:p>
          <a:p>
            <a:r>
              <a:rPr lang="ru-RU" dirty="0" smtClean="0"/>
              <a:t>врбовање </a:t>
            </a:r>
          </a:p>
          <a:p>
            <a:r>
              <a:rPr lang="ru-RU" dirty="0" smtClean="0"/>
              <a:t>вируси</a:t>
            </a:r>
            <a:endParaRPr lang="en-US" dirty="0"/>
          </a:p>
        </p:txBody>
      </p:sp>
      <p:sp>
        <p:nvSpPr>
          <p:cNvPr id="2" name="Title 1"/>
          <p:cNvSpPr>
            <a:spLocks noGrp="1"/>
          </p:cNvSpPr>
          <p:nvPr>
            <p:ph type="title"/>
          </p:nvPr>
        </p:nvSpPr>
        <p:spPr/>
        <p:txBody>
          <a:bodyPr/>
          <a:lstStyle/>
          <a:p>
            <a:r>
              <a:rPr lang="sr-Cyrl-CS" dirty="0" smtClean="0"/>
              <a:t>Замке на интернету</a:t>
            </a:r>
            <a:endParaRPr lang="en-US" dirty="0"/>
          </a:p>
        </p:txBody>
      </p:sp>
      <p:pic>
        <p:nvPicPr>
          <p:cNvPr id="4" name="Picture 3" descr="nasiiiii.png"/>
          <p:cNvPicPr>
            <a:picLocks noChangeAspect="1"/>
          </p:cNvPicPr>
          <p:nvPr/>
        </p:nvPicPr>
        <p:blipFill>
          <a:blip r:embed="rId2"/>
          <a:stretch>
            <a:fillRect/>
          </a:stretch>
        </p:blipFill>
        <p:spPr>
          <a:xfrm>
            <a:off x="3786182" y="3714752"/>
            <a:ext cx="4762500" cy="29813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Лични подаци су нпр. број телефона, име школе, адреса... </a:t>
            </a:r>
          </a:p>
          <a:p>
            <a:endParaRPr lang="en-US" dirty="0" smtClean="0"/>
          </a:p>
          <a:p>
            <a:r>
              <a:rPr lang="ru-RU" dirty="0" smtClean="0"/>
              <a:t>Пре дељења било чега на друштвеним мрежама, прво треба добро размислити, јер то може остати заувек на интернету и неко може касније да злоупотреби те податке.</a:t>
            </a:r>
          </a:p>
          <a:p>
            <a:endParaRPr lang="en-US" dirty="0"/>
          </a:p>
        </p:txBody>
      </p:sp>
      <p:sp>
        <p:nvSpPr>
          <p:cNvPr id="3" name="Title 2"/>
          <p:cNvSpPr>
            <a:spLocks noGrp="1"/>
          </p:cNvSpPr>
          <p:nvPr>
            <p:ph type="title"/>
          </p:nvPr>
        </p:nvSpPr>
        <p:spPr>
          <a:xfrm>
            <a:off x="428596" y="785794"/>
            <a:ext cx="8229600" cy="1143000"/>
          </a:xfrm>
        </p:spPr>
        <p:txBody>
          <a:bodyPr>
            <a:normAutofit fontScale="90000"/>
          </a:bodyPr>
          <a:lstStyle/>
          <a:p>
            <a:r>
              <a:rPr lang="ru-RU" dirty="0" smtClean="0"/>
              <a:t>Како спречити злоупотребу личних податка?</a:t>
            </a:r>
            <a:br>
              <a:rPr lang="ru-RU" dirty="0" smtClean="0"/>
            </a:br>
            <a:r>
              <a:rPr lang="pl-PL" dirty="0" smtClean="0"/>
              <a:t/>
            </a:r>
            <a:br>
              <a:rPr lang="pl-PL" dirty="0" smtClean="0"/>
            </a:br>
            <a:endParaRPr lang="en-US" dirty="0"/>
          </a:p>
        </p:txBody>
      </p:sp>
      <p:pic>
        <p:nvPicPr>
          <p:cNvPr id="5" name="Picture 4" descr="nasiljljljl.jpg"/>
          <p:cNvPicPr>
            <a:picLocks noChangeAspect="1"/>
          </p:cNvPicPr>
          <p:nvPr/>
        </p:nvPicPr>
        <p:blipFill>
          <a:blip r:embed="rId2"/>
          <a:stretch>
            <a:fillRect/>
          </a:stretch>
        </p:blipFill>
        <p:spPr>
          <a:xfrm>
            <a:off x="5143504" y="4786322"/>
            <a:ext cx="3220812" cy="207167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58204" cy="5857916"/>
          </a:xfrm>
        </p:spPr>
        <p:txBody>
          <a:bodyPr>
            <a:normAutofit fontScale="85000" lnSpcReduction="20000"/>
          </a:bodyPr>
          <a:lstStyle/>
          <a:p>
            <a:pPr algn="ctr">
              <a:buNone/>
            </a:pPr>
            <a:r>
              <a:rPr lang="ru-RU" dirty="0" smtClean="0"/>
              <a:t>На већини друштвених мрежа можеш да:</a:t>
            </a:r>
          </a:p>
          <a:p>
            <a:endParaRPr lang="ru-RU" dirty="0" smtClean="0"/>
          </a:p>
          <a:p>
            <a:r>
              <a:rPr lang="ru-RU" dirty="0" smtClean="0"/>
              <a:t> кроз подешавање поставки приватности налога одабереш ко може да види твој профил, да ти шаље директне поруке или коментарише објаве.</a:t>
            </a:r>
          </a:p>
          <a:p>
            <a:endParaRPr lang="ru-RU" dirty="0" smtClean="0"/>
          </a:p>
          <a:p>
            <a:r>
              <a:rPr lang="ru-RU" dirty="0" smtClean="0"/>
              <a:t>пријавиш узнемирујуће коментаре, поруке и фотографије и затражиш њихово уклањање.</a:t>
            </a:r>
          </a:p>
          <a:p>
            <a:endParaRPr lang="ru-RU" dirty="0" smtClean="0"/>
          </a:p>
          <a:p>
            <a:r>
              <a:rPr lang="ru-RU" dirty="0" smtClean="0"/>
              <a:t> блокираш људе – неће моћи да виде твој профил, нити да те поново контактирају.</a:t>
            </a:r>
          </a:p>
          <a:p>
            <a:endParaRPr lang="ru-RU" dirty="0" smtClean="0"/>
          </a:p>
          <a:p>
            <a:r>
              <a:rPr lang="ru-RU" dirty="0" smtClean="0"/>
              <a:t>одабереш да се коментари одређених људи појављују само њима.</a:t>
            </a:r>
          </a:p>
          <a:p>
            <a:endParaRPr lang="ru-RU" dirty="0" smtClean="0"/>
          </a:p>
          <a:p>
            <a:r>
              <a:rPr lang="ru-RU" dirty="0" smtClean="0"/>
              <a:t>обришеш </a:t>
            </a:r>
            <a:r>
              <a:rPr lang="ru-RU" dirty="0" smtClean="0"/>
              <a:t>објаве </a:t>
            </a:r>
            <a:r>
              <a:rPr lang="ru-RU" dirty="0" smtClean="0"/>
              <a:t>на свом профилу или да их сакријеш од одређених људи.</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Већина </a:t>
            </a:r>
            <a:r>
              <a:rPr lang="ru-RU" dirty="0" smtClean="0"/>
              <a:t>школа озбиљно </a:t>
            </a:r>
            <a:r>
              <a:rPr lang="ru-RU" dirty="0" smtClean="0"/>
              <a:t>схвата </a:t>
            </a:r>
            <a:r>
              <a:rPr lang="ru-RU" dirty="0" smtClean="0"/>
              <a:t>насиље на интернету и </a:t>
            </a:r>
            <a:r>
              <a:rPr lang="ru-RU" dirty="0" smtClean="0"/>
              <a:t>покренуцће </a:t>
            </a:r>
            <a:r>
              <a:rPr lang="ru-RU" dirty="0" smtClean="0"/>
              <a:t>поступак против њега. </a:t>
            </a:r>
          </a:p>
          <a:p>
            <a:r>
              <a:rPr lang="ru-RU" dirty="0" smtClean="0"/>
              <a:t>Људи који су жртве било ког облика насиља, укључујући оно које се одиграва на интернету, имају право на правду и да насилник одговара за кривично дело.</a:t>
            </a:r>
          </a:p>
          <a:p>
            <a:endParaRPr lang="en-US" dirty="0"/>
          </a:p>
        </p:txBody>
      </p:sp>
      <p:sp>
        <p:nvSpPr>
          <p:cNvPr id="3" name="Title 2"/>
          <p:cNvSpPr>
            <a:spLocks noGrp="1"/>
          </p:cNvSpPr>
          <p:nvPr>
            <p:ph type="title"/>
          </p:nvPr>
        </p:nvSpPr>
        <p:spPr>
          <a:xfrm>
            <a:off x="428596" y="428604"/>
            <a:ext cx="8229600" cy="1143000"/>
          </a:xfrm>
        </p:spPr>
        <p:txBody>
          <a:bodyPr>
            <a:normAutofit fontScale="90000"/>
          </a:bodyPr>
          <a:lstStyle/>
          <a:p>
            <a:r>
              <a:rPr lang="ru-RU" dirty="0" smtClean="0"/>
              <a:t>Да ли постоји казна за дигитално насиље?</a:t>
            </a:r>
            <a:br>
              <a:rPr lang="ru-RU" dirty="0" smtClean="0"/>
            </a:br>
            <a:endParaRPr lang="en-US" dirty="0"/>
          </a:p>
        </p:txBody>
      </p:sp>
      <p:pic>
        <p:nvPicPr>
          <p:cNvPr id="4" name="Picture 3" descr="nnnnaaa.jpg"/>
          <p:cNvPicPr>
            <a:picLocks noChangeAspect="1"/>
          </p:cNvPicPr>
          <p:nvPr/>
        </p:nvPicPr>
        <p:blipFill>
          <a:blip r:embed="rId2"/>
          <a:stretch>
            <a:fillRect/>
          </a:stretch>
        </p:blipFill>
        <p:spPr>
          <a:xfrm>
            <a:off x="4643438" y="4500570"/>
            <a:ext cx="3690934" cy="207560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ru-RU" dirty="0" smtClean="0"/>
              <a:t>Интернет компаније све више </a:t>
            </a:r>
            <a:r>
              <a:rPr lang="ru-RU" dirty="0" smtClean="0"/>
              <a:t>обраћају </a:t>
            </a:r>
            <a:r>
              <a:rPr lang="ru-RU" dirty="0" smtClean="0"/>
              <a:t>пажњу на дигитално насиље. Многе од њих уводе начине како да што боље заштите своје кориснике кроз увођење нових</a:t>
            </a:r>
            <a:r>
              <a:rPr lang="en-US" dirty="0" smtClean="0"/>
              <a:t> </a:t>
            </a:r>
            <a:r>
              <a:rPr lang="ru-RU" dirty="0" smtClean="0"/>
              <a:t>смерница и начина за пријаву насиља на интернету.</a:t>
            </a:r>
            <a:endParaRPr lang="en-US" dirty="0" smtClean="0"/>
          </a:p>
          <a:p>
            <a:r>
              <a:rPr lang="ru-RU" dirty="0" smtClean="0"/>
              <a:t>Технолошке компаније имају одговорност да заштите своје кориснике, посебно децу и младе.</a:t>
            </a:r>
            <a:endParaRPr lang="en-US" dirty="0"/>
          </a:p>
        </p:txBody>
      </p:sp>
      <p:sp>
        <p:nvSpPr>
          <p:cNvPr id="3" name="Title 2"/>
          <p:cNvSpPr>
            <a:spLocks noGrp="1"/>
          </p:cNvSpPr>
          <p:nvPr>
            <p:ph type="title"/>
          </p:nvPr>
        </p:nvSpPr>
        <p:spPr>
          <a:xfrm>
            <a:off x="428596" y="642918"/>
            <a:ext cx="9144000" cy="1143000"/>
          </a:xfrm>
        </p:spPr>
        <p:txBody>
          <a:bodyPr>
            <a:normAutofit fontScale="90000"/>
          </a:bodyPr>
          <a:lstStyle/>
          <a:p>
            <a:r>
              <a:rPr lang="ru-RU" dirty="0" smtClean="0"/>
              <a:t> Да ли се технолошке компаније могу сматрати одговорним за дигитално насиље?</a:t>
            </a:r>
            <a:br>
              <a:rPr lang="ru-RU"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1123</TotalTime>
  <Words>684</Words>
  <Application>Microsoft Office PowerPoint</Application>
  <PresentationFormat>On-screen Show (4:3)</PresentationFormat>
  <Paragraphs>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Шта је cyberbulling - насиље путем интернета</vt:lpstr>
      <vt:lpstr>PowerPoint Presentation</vt:lpstr>
      <vt:lpstr>PowerPoint Presentation</vt:lpstr>
      <vt:lpstr>Примери насиља на интернету </vt:lpstr>
      <vt:lpstr>Замке на интернету</vt:lpstr>
      <vt:lpstr>Како спречити злоупотребу личних податка?  </vt:lpstr>
      <vt:lpstr>PowerPoint Presentation</vt:lpstr>
      <vt:lpstr>Да ли постоји казна за дигитално насиље? </vt:lpstr>
      <vt:lpstr> Да ли се технолошке компаније могу сматрати одговорним за дигитално насиље? </vt:lpstr>
      <vt:lpstr>Које су последице дигиталног насиља?</vt:lpstr>
      <vt:lpstr>Коме се треба обратити у случају ако смо жртве насиља на интернету?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Шта је cyberbulling - насиље путем интернета</dc:title>
  <dc:creator>Korisnik</dc:creator>
  <cp:lastModifiedBy>Kab za programiranje</cp:lastModifiedBy>
  <cp:revision>30</cp:revision>
  <dcterms:created xsi:type="dcterms:W3CDTF">2021-02-03T18:02:50Z</dcterms:created>
  <dcterms:modified xsi:type="dcterms:W3CDTF">2021-02-08T09:49:07Z</dcterms:modified>
</cp:coreProperties>
</file>